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2"/>
  </p:notesMasterIdLst>
  <p:handoutMasterIdLst>
    <p:handoutMasterId r:id="rId43"/>
  </p:handoutMasterIdLst>
  <p:sldIdLst>
    <p:sldId id="500" r:id="rId3"/>
    <p:sldId id="541" r:id="rId4"/>
    <p:sldId id="796" r:id="rId5"/>
    <p:sldId id="803" r:id="rId6"/>
    <p:sldId id="761" r:id="rId7"/>
    <p:sldId id="762" r:id="rId8"/>
    <p:sldId id="798" r:id="rId9"/>
    <p:sldId id="808" r:id="rId10"/>
    <p:sldId id="809" r:id="rId11"/>
    <p:sldId id="810" r:id="rId12"/>
    <p:sldId id="811" r:id="rId13"/>
    <p:sldId id="764" r:id="rId14"/>
    <p:sldId id="769" r:id="rId15"/>
    <p:sldId id="768" r:id="rId16"/>
    <p:sldId id="773" r:id="rId17"/>
    <p:sldId id="792" r:id="rId18"/>
    <p:sldId id="767" r:id="rId19"/>
    <p:sldId id="800" r:id="rId20"/>
    <p:sldId id="774" r:id="rId21"/>
    <p:sldId id="806" r:id="rId22"/>
    <p:sldId id="804" r:id="rId23"/>
    <p:sldId id="776" r:id="rId24"/>
    <p:sldId id="801" r:id="rId25"/>
    <p:sldId id="775" r:id="rId26"/>
    <p:sldId id="812" r:id="rId27"/>
    <p:sldId id="793" r:id="rId28"/>
    <p:sldId id="780" r:id="rId29"/>
    <p:sldId id="781" r:id="rId30"/>
    <p:sldId id="794" r:id="rId31"/>
    <p:sldId id="786" r:id="rId32"/>
    <p:sldId id="795" r:id="rId33"/>
    <p:sldId id="785" r:id="rId34"/>
    <p:sldId id="787" r:id="rId35"/>
    <p:sldId id="788" r:id="rId36"/>
    <p:sldId id="789" r:id="rId37"/>
    <p:sldId id="791" r:id="rId38"/>
    <p:sldId id="805" r:id="rId39"/>
    <p:sldId id="797" r:id="rId40"/>
    <p:sldId id="681" r:id="rId4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CA1"/>
    <a:srgbClr val="F8F8F8"/>
    <a:srgbClr val="7A8EA3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6" autoAdjust="0"/>
    <p:restoredTop sz="92737" autoAdjust="0"/>
  </p:normalViewPr>
  <p:slideViewPr>
    <p:cSldViewPr snapToGrid="0">
      <p:cViewPr varScale="1">
        <p:scale>
          <a:sx n="106" d="100"/>
          <a:sy n="106" d="100"/>
        </p:scale>
        <p:origin x="21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8.xml"/><Relationship Id="rId13" Type="http://schemas.openxmlformats.org/officeDocument/2006/relationships/slide" Target="slides/slide24.xml"/><Relationship Id="rId18" Type="http://schemas.openxmlformats.org/officeDocument/2006/relationships/slide" Target="slides/slide33.xml"/><Relationship Id="rId3" Type="http://schemas.openxmlformats.org/officeDocument/2006/relationships/slide" Target="slides/slide12.xml"/><Relationship Id="rId21" Type="http://schemas.openxmlformats.org/officeDocument/2006/relationships/slide" Target="slides/slide36.xml"/><Relationship Id="rId7" Type="http://schemas.openxmlformats.org/officeDocument/2006/relationships/slide" Target="slides/slide17.xml"/><Relationship Id="rId12" Type="http://schemas.openxmlformats.org/officeDocument/2006/relationships/slide" Target="slides/slide23.xml"/><Relationship Id="rId17" Type="http://schemas.openxmlformats.org/officeDocument/2006/relationships/slide" Target="slides/slide32.xml"/><Relationship Id="rId2" Type="http://schemas.openxmlformats.org/officeDocument/2006/relationships/slide" Target="slides/slide7.xml"/><Relationship Id="rId16" Type="http://schemas.openxmlformats.org/officeDocument/2006/relationships/slide" Target="slides/slide30.xml"/><Relationship Id="rId20" Type="http://schemas.openxmlformats.org/officeDocument/2006/relationships/slide" Target="slides/slide35.xml"/><Relationship Id="rId1" Type="http://schemas.openxmlformats.org/officeDocument/2006/relationships/slide" Target="slides/slide5.xml"/><Relationship Id="rId6" Type="http://schemas.openxmlformats.org/officeDocument/2006/relationships/slide" Target="slides/slide15.xml"/><Relationship Id="rId11" Type="http://schemas.openxmlformats.org/officeDocument/2006/relationships/slide" Target="slides/slide22.xml"/><Relationship Id="rId5" Type="http://schemas.openxmlformats.org/officeDocument/2006/relationships/slide" Target="slides/slide14.xml"/><Relationship Id="rId15" Type="http://schemas.openxmlformats.org/officeDocument/2006/relationships/slide" Target="slides/slide28.xml"/><Relationship Id="rId10" Type="http://schemas.openxmlformats.org/officeDocument/2006/relationships/slide" Target="slides/slide20.xml"/><Relationship Id="rId19" Type="http://schemas.openxmlformats.org/officeDocument/2006/relationships/slide" Target="slides/slide34.xml"/><Relationship Id="rId4" Type="http://schemas.openxmlformats.org/officeDocument/2006/relationships/slide" Target="slides/slide13.xml"/><Relationship Id="rId9" Type="http://schemas.openxmlformats.org/officeDocument/2006/relationships/slide" Target="slides/slide19.xml"/><Relationship Id="rId14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5BACD66D-EF48-47A4-97B5-E403075ECA88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93074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400AB686-5862-40DE-9717-16F7596C5B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687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20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Networking</a:t>
            </a:r>
          </a:p>
          <a:p>
            <a:pPr>
              <a:buFontTx/>
              <a:buNone/>
            </a:pPr>
            <a:r>
              <a:rPr lang="en-US" sz="1300" b="1"/>
              <a:t>Chapter 7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68970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41109-47DC-4AB2-8940-AD77E5BE53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7.1.2.5 Separating Multiple Communications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7.1.2.6 TCP and UDP Port addressing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88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/>
              <a:t>7.1.2.7 TCP and UDP Port Addressing (Cont.)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162D7-5106-43E7-9F22-4EC19337B6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7.1.2.8 TCP and UDP Port Addressing (cont)</a:t>
            </a:r>
          </a:p>
        </p:txBody>
      </p:sp>
    </p:spTree>
    <p:extLst>
      <p:ext uri="{BB962C8B-B14F-4D97-AF65-F5344CB8AC3E}">
        <p14:creationId xmlns:p14="http://schemas.microsoft.com/office/powerpoint/2010/main" val="315349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7.1.2.8 TCP and UDP Port Addressing (cont)</a:t>
            </a:r>
          </a:p>
        </p:txBody>
      </p:sp>
    </p:spTree>
    <p:extLst>
      <p:ext uri="{BB962C8B-B14F-4D97-AF65-F5344CB8AC3E}">
        <p14:creationId xmlns:p14="http://schemas.microsoft.com/office/powerpoint/2010/main" val="375746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0B280-72AE-4ED3-BEFC-41D6EE7A6D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7.1.2.9 TCP and UDP Port Addressing (cont)</a:t>
            </a:r>
          </a:p>
        </p:txBody>
      </p:sp>
    </p:spTree>
    <p:extLst>
      <p:ext uri="{BB962C8B-B14F-4D97-AF65-F5344CB8AC3E}">
        <p14:creationId xmlns:p14="http://schemas.microsoft.com/office/powerpoint/2010/main" val="3398872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0B280-72AE-4ED3-BEFC-41D6EE7A6D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7.1.2.10 TCP and UDP Segmentation</a:t>
            </a:r>
          </a:p>
        </p:txBody>
      </p:sp>
    </p:spTree>
    <p:extLst>
      <p:ext uri="{BB962C8B-B14F-4D97-AF65-F5344CB8AC3E}">
        <p14:creationId xmlns:p14="http://schemas.microsoft.com/office/powerpoint/2010/main" val="3398872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1200" b="1" dirty="0">
                <a:cs typeface="Arial" charset="0"/>
              </a:rPr>
              <a:t>7.2 TCP and UDP</a:t>
            </a:r>
          </a:p>
        </p:txBody>
      </p:sp>
    </p:spTree>
    <p:extLst>
      <p:ext uri="{BB962C8B-B14F-4D97-AF65-F5344CB8AC3E}">
        <p14:creationId xmlns:p14="http://schemas.microsoft.com/office/powerpoint/2010/main" val="3689700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5E208-5126-4273-A35F-B910C1E03A8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7.2.1.2  TCP Server Processes</a:t>
            </a:r>
          </a:p>
        </p:txBody>
      </p:sp>
    </p:spTree>
    <p:extLst>
      <p:ext uri="{BB962C8B-B14F-4D97-AF65-F5344CB8AC3E}">
        <p14:creationId xmlns:p14="http://schemas.microsoft.com/office/powerpoint/2010/main" val="539644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5E208-5126-4273-A35F-B910C1E03A8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7.2.1.2  TCP Server Processes</a:t>
            </a:r>
          </a:p>
        </p:txBody>
      </p:sp>
    </p:spTree>
    <p:extLst>
      <p:ext uri="{BB962C8B-B14F-4D97-AF65-F5344CB8AC3E}">
        <p14:creationId xmlns:p14="http://schemas.microsoft.com/office/powerpoint/2010/main" val="626489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FFD42-879A-4212-A0B0-26C4F29686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7.2.1.3 TCP Connection, Establishment and Termination</a:t>
            </a:r>
          </a:p>
        </p:txBody>
      </p:sp>
    </p:spTree>
    <p:extLst>
      <p:ext uri="{BB962C8B-B14F-4D97-AF65-F5344CB8AC3E}">
        <p14:creationId xmlns:p14="http://schemas.microsoft.com/office/powerpoint/2010/main" val="14555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AE7A1-5ABA-421F-88B3-6ACFBB470CE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868809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/>
              <a:t>7.2.1.7 TCP Session Termination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D6E56-BF0F-4D08-98F7-FEF1E161DBC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C233B-33EB-45A7-BBFE-EEA8F89687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7.2.2.1 TCP  Reliability – Ordered Delivery</a:t>
            </a:r>
          </a:p>
        </p:txBody>
      </p:sp>
    </p:spTree>
    <p:extLst>
      <p:ext uri="{BB962C8B-B14F-4D97-AF65-F5344CB8AC3E}">
        <p14:creationId xmlns:p14="http://schemas.microsoft.com/office/powerpoint/2010/main" val="3360499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B4790-59A8-4320-9589-82EC9CA3B2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7.2.2.2 TCP  Reliability –Acknowledgement and Window size</a:t>
            </a:r>
          </a:p>
        </p:txBody>
      </p:sp>
    </p:spTree>
    <p:extLst>
      <p:ext uri="{BB962C8B-B14F-4D97-AF65-F5344CB8AC3E}">
        <p14:creationId xmlns:p14="http://schemas.microsoft.com/office/powerpoint/2010/main" val="259175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/>
              <a:t>7.2.2.4 TCP Flow Control- Window Size and Acknowledgements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DCDF2D-7DAE-4AAC-A385-8D4D418B42F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1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165E1B-111D-4198-B95B-8FD316C55CD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7.2.2.5 TCP  Flow Control –Congestion Avoidance</a:t>
            </a:r>
          </a:p>
        </p:txBody>
      </p:sp>
    </p:spTree>
    <p:extLst>
      <p:ext uri="{BB962C8B-B14F-4D97-AF65-F5344CB8AC3E}">
        <p14:creationId xmlns:p14="http://schemas.microsoft.com/office/powerpoint/2010/main" val="1959453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None/>
            </a:pPr>
            <a:r>
              <a:rPr lang="en-US" b="1" dirty="0"/>
              <a:t>7.2.2.6 TCP Reliability - Acknowledgements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81A40-0E69-4A81-A3CA-B4B3D39F9D5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0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3557F-C9E3-409B-85FE-D86D985D5F7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7.2.3.1 UDP Low Overhead vs. Reliability</a:t>
            </a:r>
          </a:p>
        </p:txBody>
      </p:sp>
    </p:spTree>
    <p:extLst>
      <p:ext uri="{BB962C8B-B14F-4D97-AF65-F5344CB8AC3E}">
        <p14:creationId xmlns:p14="http://schemas.microsoft.com/office/powerpoint/2010/main" val="3913242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9F8E1D-973A-4B69-9CA4-0580FC73E2E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7.2.3.2 Datagram Reassembly</a:t>
            </a:r>
          </a:p>
        </p:txBody>
      </p:sp>
    </p:spTree>
    <p:extLst>
      <p:ext uri="{BB962C8B-B14F-4D97-AF65-F5344CB8AC3E}">
        <p14:creationId xmlns:p14="http://schemas.microsoft.com/office/powerpoint/2010/main" val="1906323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6FB304-986C-4CFB-8F27-1D6D9994763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7.2.3.3 UDP Server Processes and Requests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7.2.3.4 UDP Client Processes</a:t>
            </a:r>
          </a:p>
        </p:txBody>
      </p:sp>
    </p:spTree>
    <p:extLst>
      <p:ext uri="{BB962C8B-B14F-4D97-AF65-F5344CB8AC3E}">
        <p14:creationId xmlns:p14="http://schemas.microsoft.com/office/powerpoint/2010/main" val="998029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D700AE-93D7-4573-8AE7-ED1AC53312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7.2.4.1 Applications that use TCP</a:t>
            </a:r>
          </a:p>
        </p:txBody>
      </p:sp>
    </p:spTree>
    <p:extLst>
      <p:ext uri="{BB962C8B-B14F-4D97-AF65-F5344CB8AC3E}">
        <p14:creationId xmlns:p14="http://schemas.microsoft.com/office/powerpoint/2010/main" val="3754220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GB" b="1" dirty="0"/>
              <a:t>7.1  Transport</a:t>
            </a:r>
            <a:r>
              <a:rPr lang="en-GB" b="1" baseline="0" dirty="0"/>
              <a:t> Layer Protocols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89700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B5EA02-AA66-4E1E-AF76-C3D3E322670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7.2.4.2 Applications that use UDP</a:t>
            </a:r>
          </a:p>
        </p:txBody>
      </p:sp>
    </p:spTree>
    <p:extLst>
      <p:ext uri="{BB962C8B-B14F-4D97-AF65-F5344CB8AC3E}">
        <p14:creationId xmlns:p14="http://schemas.microsoft.com/office/powerpoint/2010/main" val="2104760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1200" b="1" dirty="0">
                <a:cs typeface="Arial" charset="0"/>
              </a:rPr>
              <a:t>7.3  Summary</a:t>
            </a:r>
          </a:p>
        </p:txBody>
      </p:sp>
    </p:spTree>
    <p:extLst>
      <p:ext uri="{BB962C8B-B14F-4D97-AF65-F5344CB8AC3E}">
        <p14:creationId xmlns:p14="http://schemas.microsoft.com/office/powerpoint/2010/main" val="3689700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Chapter 7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0AB686-5862-40DE-9717-16F7596C5B7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1519F2-18BD-40E1-8D91-1E34C9902B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7.1.1.1 and 7.1.1.2 Role of the Transport Layer</a:t>
            </a:r>
          </a:p>
        </p:txBody>
      </p:sp>
    </p:spTree>
    <p:extLst>
      <p:ext uri="{BB962C8B-B14F-4D97-AF65-F5344CB8AC3E}">
        <p14:creationId xmlns:p14="http://schemas.microsoft.com/office/powerpoint/2010/main" val="18460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7.1.1.2 Role of the Transport Layer (Cont.)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38D6A-B109-477E-80A3-FD15915855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BABB-E8C1-4CDB-BFF8-11F30854B5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7.1.1.3 Conversation Multiplexing</a:t>
            </a:r>
          </a:p>
        </p:txBody>
      </p:sp>
    </p:spTree>
    <p:extLst>
      <p:ext uri="{BB962C8B-B14F-4D97-AF65-F5344CB8AC3E}">
        <p14:creationId xmlns:p14="http://schemas.microsoft.com/office/powerpoint/2010/main" val="135028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725896-607C-41C6-BBB9-E2D1DF350D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7.1.1.4</a:t>
            </a:r>
            <a:r>
              <a:rPr lang="en-US" b="1" baseline="0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Transport Layer Reliability</a:t>
            </a:r>
            <a:endParaRPr 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7.1.1.5 TCP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7.1.1.6</a:t>
            </a:r>
            <a:r>
              <a:rPr lang="en-US" b="1" baseline="0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UDP</a:t>
            </a:r>
            <a:endParaRPr 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7.1.1.7 The Right Transport Layer Protocol for the Right Application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31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1DF9D2-FCA4-4BC0-BC5E-CA9F7429C77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7.1.2.1 Introducing TCP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7.1.2.2  Role of TCP</a:t>
            </a:r>
          </a:p>
        </p:txBody>
      </p:sp>
    </p:spTree>
    <p:extLst>
      <p:ext uri="{BB962C8B-B14F-4D97-AF65-F5344CB8AC3E}">
        <p14:creationId xmlns:p14="http://schemas.microsoft.com/office/powerpoint/2010/main" val="69613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11C55-E266-4B0A-9D61-B35FCC2D738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7.1.2.3 Introducing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7.1.2.4 Role of UDP</a:t>
            </a:r>
          </a:p>
        </p:txBody>
      </p:sp>
    </p:spTree>
    <p:extLst>
      <p:ext uri="{BB962C8B-B14F-4D97-AF65-F5344CB8AC3E}">
        <p14:creationId xmlns:p14="http://schemas.microsoft.com/office/powerpoint/2010/main" val="296235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D40C303-8081-4C54-ABA3-48DF9A512229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02FE16B-00E2-4D57-9581-CCF2617006DF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F7ACF9A-285C-4699-AF2A-B395DECEE6D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584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  <p:sldLayoutId id="214748459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0A2F0F4F-5EC7-4D27-9AE7-8AA7CB5C271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/>
              <a:t>Chapter 7:</a:t>
            </a:r>
            <a:br>
              <a:rPr lang="en-US" sz="2800" dirty="0"/>
            </a:br>
            <a:r>
              <a:rPr lang="en-US" sz="2800" dirty="0"/>
              <a:t>Transport Layer</a:t>
            </a:r>
            <a:endParaRPr lang="en-US" sz="2800" dirty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/>
              <a:t>Introduction to Networking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263670"/>
            <a:ext cx="8145462" cy="838200"/>
          </a:xfrm>
        </p:spPr>
        <p:txBody>
          <a:bodyPr/>
          <a:lstStyle/>
          <a:p>
            <a:pPr algn="ctr"/>
            <a:r>
              <a:rPr lang="en-GB" dirty="0"/>
              <a:t>Identifying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871" y="5865967"/>
            <a:ext cx="7940675" cy="186277"/>
          </a:xfrm>
        </p:spPr>
        <p:txBody>
          <a:bodyPr/>
          <a:lstStyle/>
          <a:p>
            <a:pPr>
              <a:buNone/>
            </a:pPr>
            <a:r>
              <a:rPr lang="en-GB" sz="1800" b="1" dirty="0"/>
              <a:t>The transport layer ensures that even with multiple applications running on a device, all applications receive the correct data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4232" y="1081536"/>
            <a:ext cx="6538553" cy="465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9131" y="887107"/>
            <a:ext cx="7605932" cy="58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342" y="68819"/>
            <a:ext cx="8145462" cy="838200"/>
          </a:xfrm>
        </p:spPr>
        <p:txBody>
          <a:bodyPr/>
          <a:lstStyle/>
          <a:p>
            <a:pPr algn="ctr"/>
            <a:r>
              <a:rPr lang="en-GB" dirty="0"/>
              <a:t>Transport Layer Services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Transport Layer Reliability</a:t>
            </a: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12775" y="1355213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/>
              <a:t>Different applications have different transport reliability requirements. 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/>
              <a:t>TCP/IP provides two transport layer protocols, </a:t>
            </a:r>
            <a:r>
              <a:rPr lang="en-US" sz="2000" b="1" dirty="0"/>
              <a:t>TCP and UDP. </a:t>
            </a:r>
            <a:endParaRPr lang="en-US" sz="2000" dirty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/>
              <a:t>TCP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Provides reliable delivery ensuring that all of the data arrives at the destination. 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Uses acknowledged delivery and other processes to ensure delivery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Makes larger demands on the network – more overhead.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/>
              <a:t>UDP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Provides just the basic functions for delivery – no reliability.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Less overhead.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/>
              <a:t>TCP or UDP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There is a trade-off between the value of reliability and the burden it places on the network.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dirty="0"/>
              <a:t>Application developers choose the transport protocol based on the requirements of their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Introducing TCP and UDP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Introducing TCP</a:t>
            </a: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627063" y="1413947"/>
            <a:ext cx="3657858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Defined in RFC 793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Connection-oriented – Creates a session between the source and destination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Reliable delivery – Retransmits lost or corrupt data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Ordered data reconstruction – Reconstructs numbering and sequencing of segments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>
                <a:ea typeface="ＭＳ Ｐゴシック" pitchFamily="34" charset="-128"/>
              </a:rPr>
              <a:t>Flow control – Regulates the amount of data transmitted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2000" dirty="0" err="1">
                <a:ea typeface="ＭＳ Ｐゴシック" pitchFamily="34" charset="-128"/>
              </a:rPr>
              <a:t>Stateful</a:t>
            </a:r>
            <a:r>
              <a:rPr lang="en-US" altLang="ja-JP" sz="2000" dirty="0">
                <a:ea typeface="ＭＳ Ｐゴシック" pitchFamily="34" charset="-128"/>
              </a:rPr>
              <a:t> protocol – Tracks the session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3779" y="1807541"/>
            <a:ext cx="4497572" cy="343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Introducing TCP and UDP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Introducing UDP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655639" y="1501775"/>
            <a:ext cx="2906711" cy="5165726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000" dirty="0"/>
              <a:t>RFC 768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Connectionless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Unreliable delivery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No ordered data reconstruction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No flow control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Stateless protocol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/>
              <a:t>Applications that use UDP: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Domain Name System (DNS)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Video Streaming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VoIP</a:t>
            </a:r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 cstate="print"/>
          <a:srcRect l="51202" t="31712" r="14439" b="23312"/>
          <a:stretch>
            <a:fillRect/>
          </a:stretch>
        </p:blipFill>
        <p:spPr bwMode="auto">
          <a:xfrm>
            <a:off x="3521410" y="1333501"/>
            <a:ext cx="4931473" cy="330848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347" y="4728572"/>
            <a:ext cx="5134086" cy="212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82" y="464933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Introducing TCP and UDP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Separating Multiple Communications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82613" y="1487488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None/>
            </a:pPr>
            <a:r>
              <a:rPr lang="en-US" sz="2000" dirty="0"/>
              <a:t>TCP and UDP use port numbers to differentiate between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/>
              <a:t>.</a:t>
            </a:r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 l="47299" t="28967" r="12096" b="14484"/>
          <a:stretch>
            <a:fillRect/>
          </a:stretch>
        </p:blipFill>
        <p:spPr bwMode="auto">
          <a:xfrm>
            <a:off x="1493838" y="2017713"/>
            <a:ext cx="5849937" cy="45799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89384" y="587548"/>
            <a:ext cx="8145462" cy="838200"/>
          </a:xfrm>
        </p:spPr>
        <p:txBody>
          <a:bodyPr/>
          <a:lstStyle/>
          <a:p>
            <a:r>
              <a:rPr lang="en-US" sz="1800" dirty="0"/>
              <a:t>Introducing TCP and UDP</a:t>
            </a:r>
            <a:br>
              <a:rPr lang="en-US" sz="1800" dirty="0"/>
            </a:br>
            <a:r>
              <a:rPr lang="en-US" dirty="0"/>
              <a:t>TCP and UDP Port Addressing</a:t>
            </a: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371" t="8804" r="18729" b="19182"/>
          <a:stretch>
            <a:fillRect/>
          </a:stretch>
        </p:blipFill>
        <p:spPr>
          <a:xfrm>
            <a:off x="987425" y="1542950"/>
            <a:ext cx="7507287" cy="5042000"/>
          </a:xfr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69" t="28955" r="15773" b="51566"/>
          <a:stretch>
            <a:fillRect/>
          </a:stretch>
        </p:blipFill>
        <p:spPr>
          <a:xfrm>
            <a:off x="226914" y="1308100"/>
            <a:ext cx="8531693" cy="2587771"/>
          </a:xfrm>
          <a:noFill/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 l="49333" t="62650" r="16983" b="20287"/>
          <a:stretch>
            <a:fillRect/>
          </a:stretch>
        </p:blipFill>
        <p:spPr bwMode="auto">
          <a:xfrm>
            <a:off x="419088" y="3795712"/>
            <a:ext cx="8213737" cy="2528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37485" y="437291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800" kern="0" dirty="0"/>
              <a:t>Introducing TCP and UDP</a:t>
            </a:r>
            <a:br>
              <a:rPr lang="en-US" kern="0" dirty="0"/>
            </a:br>
            <a:r>
              <a:rPr lang="en-US" kern="0" dirty="0"/>
              <a:t>TCP and UDP Port Addressing (Cont.)</a:t>
            </a:r>
            <a:endParaRPr lang="en-US" kern="0" dirty="0"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/>
              <a:t>Introducing TCP and UDP</a:t>
            </a:r>
            <a:br>
              <a:rPr lang="en-US" dirty="0"/>
            </a:br>
            <a:r>
              <a:rPr lang="en-US" dirty="0"/>
              <a:t>TCP and UDP Port Addressing (Cont.)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 l="49442" t="62947" r="16869" b="23660"/>
          <a:stretch>
            <a:fillRect/>
          </a:stretch>
        </p:blipFill>
        <p:spPr bwMode="auto">
          <a:xfrm>
            <a:off x="577904" y="1790700"/>
            <a:ext cx="8034285" cy="19796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4" cstate="print"/>
          <a:srcRect l="49442" t="63001" r="16980" b="25446"/>
          <a:stretch>
            <a:fillRect/>
          </a:stretch>
        </p:blipFill>
        <p:spPr bwMode="auto">
          <a:xfrm>
            <a:off x="568380" y="3762375"/>
            <a:ext cx="8034281" cy="15536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997935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2949" y="47056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Introducing TCP and UDP</a:t>
            </a:r>
            <a:br>
              <a:rPr lang="en-US" dirty="0"/>
            </a:br>
            <a:r>
              <a:rPr lang="en-US" dirty="0"/>
              <a:t>TCP and UDP Port Addressing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Netstat</a:t>
            </a:r>
            <a:r>
              <a:rPr lang="en-US" dirty="0"/>
              <a:t> is used to examine TCP connections that are open and running on a networked host.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48749" t="38492" r="15666" b="27975"/>
          <a:stretch>
            <a:fillRect/>
          </a:stretch>
        </p:blipFill>
        <p:spPr bwMode="auto">
          <a:xfrm>
            <a:off x="1066800" y="2588508"/>
            <a:ext cx="7273925" cy="38546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Chapter 7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endParaRPr lang="en-US" sz="2000" dirty="0">
              <a:cs typeface="Arial" charset="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7.0  Introduction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7.1  Transport Layer Protocols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7.2  TCP and UDP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7.3  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Introducing TCP and UDP</a:t>
            </a:r>
            <a:br>
              <a:rPr lang="en-US" dirty="0"/>
            </a:br>
            <a:r>
              <a:rPr lang="en-US" dirty="0"/>
              <a:t>TCP and UDP Segmentation</a:t>
            </a:r>
            <a:endParaRPr lang="en-US" dirty="0"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523472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transport layer divides the data into pieces and adds a header for delivery over the network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4565" t="27578" r="15263" b="39333"/>
          <a:stretch>
            <a:fillRect/>
          </a:stretch>
        </p:blipFill>
        <p:spPr bwMode="auto">
          <a:xfrm>
            <a:off x="1002890" y="2479397"/>
            <a:ext cx="7058455" cy="363353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marL="0" indent="0" eaLnBrk="1" hangingPunct="1"/>
            <a:r>
              <a:rPr lang="en-US" sz="2400" dirty="0">
                <a:cs typeface="Arial" charset="0"/>
              </a:rPr>
              <a:t>7.2 TCP and UDP</a:t>
            </a:r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TCP Communication</a:t>
            </a:r>
            <a:br>
              <a:rPr lang="en-US" dirty="0"/>
            </a:br>
            <a:r>
              <a:rPr lang="en-US" dirty="0"/>
              <a:t>TCP Server Processes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/>
          <a:srcRect l="48526" t="35888" r="16112" b="23413"/>
          <a:stretch>
            <a:fillRect/>
          </a:stretch>
        </p:blipFill>
        <p:spPr bwMode="auto">
          <a:xfrm>
            <a:off x="736702" y="1828800"/>
            <a:ext cx="7375525" cy="42346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8287" t="29509" r="25378" b="66569"/>
          <a:stretch>
            <a:fillRect/>
          </a:stretch>
        </p:blipFill>
        <p:spPr bwMode="auto">
          <a:xfrm>
            <a:off x="2757948" y="1317522"/>
            <a:ext cx="3406877" cy="408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TCP Communication</a:t>
            </a:r>
            <a:br>
              <a:rPr lang="en-US" dirty="0"/>
            </a:br>
            <a:r>
              <a:rPr lang="en-US" dirty="0"/>
              <a:t>TCP Server Processes (Cont.)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38" t="35894" r="15981" b="21429"/>
          <a:stretch>
            <a:fillRect/>
          </a:stretch>
        </p:blipFill>
        <p:spPr>
          <a:xfrm>
            <a:off x="599149" y="1401096"/>
            <a:ext cx="7711342" cy="47548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1952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1789" y="443122"/>
            <a:ext cx="8409499" cy="911583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TCP Communication</a:t>
            </a:r>
            <a:br>
              <a:rPr lang="en-US" dirty="0"/>
            </a:br>
            <a:r>
              <a:rPr lang="en-US" sz="2700" dirty="0"/>
              <a:t>TCP Connection, Establishment and Termination</a:t>
            </a:r>
            <a:endParaRPr lang="en-US" sz="2700" dirty="0">
              <a:cs typeface="Arial" pitchFamily="34" charset="0"/>
            </a:endParaRPr>
          </a:p>
        </p:txBody>
      </p:sp>
      <p:sp>
        <p:nvSpPr>
          <p:cNvPr id="19459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/>
              <a:t>Three-Way Handshake</a:t>
            </a:r>
          </a:p>
          <a:p>
            <a:r>
              <a:rPr lang="en-US" sz="2000" dirty="0"/>
              <a:t>Establishes that the destination device is present on the network</a:t>
            </a:r>
          </a:p>
          <a:p>
            <a:r>
              <a:rPr lang="en-US" sz="2000" dirty="0"/>
              <a:t>Verifies that the destination device has an active service and is accepting requests on the destination port number that the initiating client intends to use for the session</a:t>
            </a:r>
          </a:p>
          <a:p>
            <a:r>
              <a:rPr lang="en-US" sz="2000" dirty="0"/>
              <a:t>Informs the destination device that the source client intends to establish a communication session on that port number</a:t>
            </a:r>
          </a:p>
          <a:p>
            <a:endParaRPr lang="en-US" sz="2000" dirty="0"/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05" y="660290"/>
            <a:ext cx="8145462" cy="838200"/>
          </a:xfrm>
        </p:spPr>
        <p:txBody>
          <a:bodyPr/>
          <a:lstStyle/>
          <a:p>
            <a:r>
              <a:rPr lang="en-US" dirty="0"/>
              <a:t>Three-Way Handshake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60" y="1862137"/>
            <a:ext cx="5791865" cy="33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99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03325" y="410621"/>
            <a:ext cx="8191500" cy="1012825"/>
          </a:xfrm>
        </p:spPr>
        <p:txBody>
          <a:bodyPr/>
          <a:lstStyle/>
          <a:p>
            <a:r>
              <a:rPr lang="en-US" sz="1800" dirty="0"/>
              <a:t>TCP Communication</a:t>
            </a:r>
            <a:br>
              <a:rPr lang="en-US" dirty="0"/>
            </a:br>
            <a:r>
              <a:rPr lang="en-US" dirty="0"/>
              <a:t>TCP Session Termination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 cstate="print"/>
          <a:srcRect l="53099" t="36310" r="18678" b="28374"/>
          <a:stretch>
            <a:fillRect/>
          </a:stretch>
        </p:blipFill>
        <p:spPr bwMode="auto">
          <a:xfrm>
            <a:off x="1044575" y="1617663"/>
            <a:ext cx="6071449" cy="427194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DBC240-CB3C-47EB-A7DD-92713C37F557}"/>
              </a:ext>
            </a:extLst>
          </p:cNvPr>
          <p:cNvSpPr txBox="1"/>
          <p:nvPr/>
        </p:nvSpPr>
        <p:spPr>
          <a:xfrm>
            <a:off x="733331" y="6161147"/>
            <a:ext cx="327735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Activity 7.2.1.9 in CCNA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Reliability and Flow Control</a:t>
            </a:r>
            <a:br>
              <a:rPr lang="en-US" dirty="0"/>
            </a:br>
            <a:r>
              <a:rPr lang="en-US" dirty="0"/>
              <a:t>TCP Reliability – Ordered Delivery</a:t>
            </a:r>
            <a:endParaRPr lang="en-US" dirty="0">
              <a:cs typeface="Arial" pitchFamily="34" charset="0"/>
            </a:endParaRPr>
          </a:p>
        </p:txBody>
      </p:sp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582613" y="1492250"/>
            <a:ext cx="7940675" cy="487997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000" dirty="0"/>
              <a:t>Sequence numbers are used to reassemble segments into their original order.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 l="48972" t="31548" r="14551" b="16667"/>
          <a:stretch>
            <a:fillRect/>
          </a:stretch>
        </p:blipFill>
        <p:spPr bwMode="auto">
          <a:xfrm>
            <a:off x="2060575" y="2249488"/>
            <a:ext cx="5254625" cy="4352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5" y="668338"/>
            <a:ext cx="8145463" cy="769937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Reliability and Flow Control </a:t>
            </a:r>
            <a:br>
              <a:rPr lang="en-US" dirty="0"/>
            </a:br>
            <a:r>
              <a:rPr lang="en-US" dirty="0"/>
              <a:t>Acknowledgement and Window Size</a:t>
            </a:r>
            <a:endParaRPr lang="en-US" dirty="0">
              <a:cs typeface="Arial" pitchFamily="34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878388"/>
          </a:xfrm>
        </p:spPr>
        <p:txBody>
          <a:bodyPr/>
          <a:lstStyle/>
          <a:p>
            <a:pPr marL="7938" indent="-7938">
              <a:buFont typeface="Wingdings" pitchFamily="2" charset="2"/>
              <a:buNone/>
            </a:pPr>
            <a:r>
              <a:rPr lang="en-US" sz="2000" dirty="0"/>
              <a:t>The sequence number and acknowledgement number are used together to confirm receipt.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665471" y="5956490"/>
            <a:ext cx="76787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/>
              <a:t>The window size is the amount of data that a source can transmit before an acknowledgement must be received.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753" y="2186002"/>
            <a:ext cx="4783343" cy="372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82818" y="564897"/>
            <a:ext cx="8145462" cy="838200"/>
          </a:xfrm>
        </p:spPr>
        <p:txBody>
          <a:bodyPr/>
          <a:lstStyle/>
          <a:p>
            <a:r>
              <a:rPr lang="en-US" sz="1800" dirty="0"/>
              <a:t>Reliability and Flow Control</a:t>
            </a:r>
            <a:br>
              <a:rPr lang="en-US" dirty="0"/>
            </a:br>
            <a:r>
              <a:rPr lang="en-US" dirty="0"/>
              <a:t>Window Size and Acknowledgements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6866" t="29361" r="13155" b="10521"/>
          <a:stretch>
            <a:fillRect/>
          </a:stretch>
        </p:blipFill>
        <p:spPr>
          <a:xfrm>
            <a:off x="1636610" y="1625140"/>
            <a:ext cx="5878512" cy="483393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41350" y="674946"/>
            <a:ext cx="8145462" cy="838200"/>
          </a:xfrm>
        </p:spPr>
        <p:txBody>
          <a:bodyPr/>
          <a:lstStyle/>
          <a:p>
            <a:r>
              <a:rPr lang="en-US" dirty="0"/>
              <a:t>Chapter 7: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41350" y="1782763"/>
            <a:ext cx="7940675" cy="3571875"/>
          </a:xfrm>
        </p:spPr>
        <p:txBody>
          <a:bodyPr/>
          <a:lstStyle/>
          <a:p>
            <a:r>
              <a:rPr lang="en-US" sz="2000" dirty="0"/>
              <a:t>Describe the purpose of the transport layer in managing the transportation of data in end-to-end communication.</a:t>
            </a:r>
          </a:p>
          <a:p>
            <a:r>
              <a:rPr lang="en-US" sz="2000" dirty="0"/>
              <a:t>Describe characteristics of the TCP and UDP protocols, including port numbers and their uses.</a:t>
            </a:r>
          </a:p>
          <a:p>
            <a:r>
              <a:rPr lang="en-CA" sz="2000" dirty="0"/>
              <a:t>Explain how TCP session establishment and termination processes facilitate reliable communication.</a:t>
            </a:r>
          </a:p>
          <a:p>
            <a:r>
              <a:rPr lang="en-CA" sz="2000" dirty="0"/>
              <a:t>Explain how TCP protocol data units are transmitted and acknowledged to guarantee delivery.</a:t>
            </a:r>
          </a:p>
          <a:p>
            <a:r>
              <a:rPr lang="en-US" sz="2000" dirty="0"/>
              <a:t>Explain the UDP client processes to establish communication with a server.</a:t>
            </a:r>
          </a:p>
          <a:p>
            <a:r>
              <a:rPr lang="en-US" sz="2000" dirty="0"/>
              <a:t>Determine whether high-reliability TCP transmissions, or non-guaranteed UDP transmissions, are best suited for common applications.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552450"/>
            <a:ext cx="8467725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1800" dirty="0"/>
            </a:br>
            <a:r>
              <a:rPr lang="en-US" sz="1800" dirty="0"/>
              <a:t>Reliability and Flow Control</a:t>
            </a:r>
            <a:br>
              <a:rPr lang="en-US" dirty="0"/>
            </a:br>
            <a:r>
              <a:rPr lang="en-US" dirty="0"/>
              <a:t>TCP Flow Control – Congestion Avoidance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2206" t="36156" r="13322" b="13293"/>
          <a:stretch>
            <a:fillRect/>
          </a:stretch>
        </p:blipFill>
        <p:spPr bwMode="auto">
          <a:xfrm>
            <a:off x="1349375" y="1611313"/>
            <a:ext cx="6415088" cy="48323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79374" y="579388"/>
            <a:ext cx="8145462" cy="838200"/>
          </a:xfrm>
        </p:spPr>
        <p:txBody>
          <a:bodyPr/>
          <a:lstStyle/>
          <a:p>
            <a:r>
              <a:rPr lang="en-US" sz="1800" dirty="0"/>
              <a:t>Reliability and Flow Control</a:t>
            </a:r>
            <a:br>
              <a:rPr lang="en-US" dirty="0"/>
            </a:br>
            <a:r>
              <a:rPr lang="en-US" dirty="0"/>
              <a:t>TCP Reliability - Acknowledgements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53262" t="29520" r="14754" b="10521"/>
          <a:stretch>
            <a:fillRect/>
          </a:stretch>
        </p:blipFill>
        <p:spPr>
          <a:xfrm>
            <a:off x="2362200" y="1570038"/>
            <a:ext cx="4764088" cy="5020475"/>
          </a:xfr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UDP Low Overhead vs. Reliability</a:t>
            </a:r>
            <a:endParaRPr lang="en-US" dirty="0">
              <a:cs typeface="Arial" pitchFamily="34" charset="0"/>
            </a:endParaRP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UDP</a:t>
            </a:r>
          </a:p>
          <a:p>
            <a:r>
              <a:rPr lang="en-US" sz="2000" dirty="0"/>
              <a:t>Simple protocol that provides the basic transport layer function</a:t>
            </a:r>
          </a:p>
          <a:p>
            <a:r>
              <a:rPr lang="en-US" sz="2000" dirty="0"/>
              <a:t>Used by applications that can tolerate small loss of data</a:t>
            </a:r>
          </a:p>
          <a:p>
            <a:r>
              <a:rPr lang="en-US" sz="2000" dirty="0"/>
              <a:t>Used by applications that cannot tolerate delay</a:t>
            </a:r>
          </a:p>
          <a:p>
            <a:pPr>
              <a:buFont typeface="Wingdings" pitchFamily="2" charset="2"/>
              <a:buNone/>
            </a:pPr>
            <a:r>
              <a:rPr lang="en-US" b="1" dirty="0"/>
              <a:t>Used by</a:t>
            </a:r>
          </a:p>
          <a:p>
            <a:r>
              <a:rPr lang="en-US" sz="2000" dirty="0"/>
              <a:t>DNS</a:t>
            </a:r>
          </a:p>
          <a:p>
            <a:r>
              <a:rPr lang="en-US" sz="2000" dirty="0"/>
              <a:t>Simple Network Management Protocol (SNMP)</a:t>
            </a:r>
          </a:p>
          <a:p>
            <a:r>
              <a:rPr lang="en-US" sz="2000" dirty="0"/>
              <a:t>Dynamic Host Configuration Protocol (DHCP)</a:t>
            </a:r>
          </a:p>
          <a:p>
            <a:r>
              <a:rPr lang="en-US" sz="2000" dirty="0"/>
              <a:t>Trivial File Transfer Protocol (TFTP)</a:t>
            </a:r>
          </a:p>
          <a:p>
            <a:r>
              <a:rPr lang="en-US" sz="2000" dirty="0"/>
              <a:t>IP telephony or VoIP</a:t>
            </a:r>
          </a:p>
          <a:p>
            <a:r>
              <a:rPr lang="en-US" sz="2000" dirty="0"/>
              <a:t>Online games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Datagram Reassembly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28967" r="13881" b="11905"/>
          <a:stretch>
            <a:fillRect/>
          </a:stretch>
        </p:blipFill>
        <p:spPr bwMode="auto">
          <a:xfrm>
            <a:off x="1676400" y="1453914"/>
            <a:ext cx="5982735" cy="521342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UDP Server and Client Processes</a:t>
            </a:r>
            <a:endParaRPr lang="en-US" dirty="0">
              <a:cs typeface="Arial" pitchFamily="34" charset="0"/>
            </a:endParaRPr>
          </a:p>
        </p:txBody>
      </p:sp>
      <p:sp>
        <p:nvSpPr>
          <p:cNvPr id="31747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2155825" cy="5291137"/>
          </a:xfrm>
        </p:spPr>
        <p:txBody>
          <a:bodyPr/>
          <a:lstStyle/>
          <a:p>
            <a:r>
              <a:rPr lang="en-US" sz="2000" dirty="0"/>
              <a:t>UDP-based server applications are assigned well-known or registered port numbers.</a:t>
            </a:r>
          </a:p>
          <a:p>
            <a:r>
              <a:rPr lang="en-US" sz="2000" dirty="0"/>
              <a:t>UDP client process randomly selects port number from range of dynamic port numbers as the source port.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8770" r="16893" b="26984"/>
          <a:stretch>
            <a:fillRect/>
          </a:stretch>
        </p:blipFill>
        <p:spPr bwMode="auto">
          <a:xfrm>
            <a:off x="2649992" y="1585913"/>
            <a:ext cx="6337167" cy="4605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/>
            </a:br>
            <a:r>
              <a:rPr lang="en-US" sz="1800" dirty="0"/>
              <a:t>TCP or  UDP</a:t>
            </a:r>
            <a:br>
              <a:rPr lang="en-US" dirty="0"/>
            </a:br>
            <a:r>
              <a:rPr lang="en-US" dirty="0"/>
              <a:t>Applications that use TCP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 l="49529" t="34325" r="14217" b="13095"/>
          <a:stretch>
            <a:fillRect/>
          </a:stretch>
        </p:blipFill>
        <p:spPr bwMode="auto">
          <a:xfrm>
            <a:off x="1916113" y="1524000"/>
            <a:ext cx="5607050" cy="4732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/>
            </a:br>
            <a:r>
              <a:rPr lang="en-US" sz="1800" dirty="0"/>
              <a:t>TCP or  UDP</a:t>
            </a:r>
            <a:br>
              <a:rPr lang="en-US" dirty="0"/>
            </a:br>
            <a:r>
              <a:rPr lang="en-US" dirty="0"/>
              <a:t>Applications That Use UDP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32938" r="13324" b="13194"/>
          <a:stretch>
            <a:fillRect/>
          </a:stretch>
        </p:blipFill>
        <p:spPr bwMode="auto">
          <a:xfrm>
            <a:off x="1793875" y="1538288"/>
            <a:ext cx="6053138" cy="48482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marL="0" indent="0" eaLnBrk="1" hangingPunct="1"/>
            <a:r>
              <a:rPr lang="en-US" sz="2400" dirty="0">
                <a:cs typeface="Arial" charset="0"/>
              </a:rPr>
              <a:t>7.3  Summary</a:t>
            </a:r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55638" y="514013"/>
            <a:ext cx="8145462" cy="838200"/>
          </a:xfrm>
        </p:spPr>
        <p:txBody>
          <a:bodyPr/>
          <a:lstStyle/>
          <a:p>
            <a:r>
              <a:rPr lang="en-US" dirty="0"/>
              <a:t>Chapter 7: Summary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56098" y="1417741"/>
            <a:ext cx="7940675" cy="357187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In this chapter, you learned: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The role of the transport layer is to provide three main services: multiplexing, segmentation and reassembly, and error checking. It does this by: 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Dividing data received from an application into segments.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Adding a header to identify and manage each segment.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Using the header information to reassemble the segments back into application data.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Passing the assembled data to the correct application.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How TCP and UDP operate and which popular applications use each protocol.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Transport Layer functions are necessary to address issues in </a:t>
            </a:r>
            <a:r>
              <a:rPr lang="en-US" sz="2000" dirty="0" err="1"/>
              <a:t>QoS</a:t>
            </a:r>
            <a:r>
              <a:rPr lang="en-US" sz="2000" dirty="0"/>
              <a:t> and security in networks.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Ports provide a “tunnel” for data to get from the transport layer to the appropriate application at the destination.</a:t>
            </a:r>
            <a:endParaRPr lang="en-US" sz="2000" dirty="0">
              <a:cs typeface="Arial" charset="0"/>
            </a:endParaRP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3584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/>
              <a:t>7.1:  Transport Layer Protocols</a:t>
            </a:r>
            <a:endParaRPr lang="en-US" sz="24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Role of the Transport Layer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8216900" cy="5153025"/>
          </a:xfrm>
        </p:spPr>
        <p:txBody>
          <a:bodyPr/>
          <a:lstStyle/>
          <a:p>
            <a:pPr>
              <a:buNone/>
              <a:defRPr/>
            </a:pPr>
            <a:r>
              <a:rPr lang="en-US" sz="2000" dirty="0"/>
              <a:t>The transport layer is responsible for establishing a temporary communication session between two applications and delivering data between them. </a:t>
            </a:r>
          </a:p>
          <a:p>
            <a:pPr>
              <a:buNone/>
              <a:defRPr/>
            </a:pPr>
            <a:r>
              <a:rPr lang="en-US" sz="2000" dirty="0"/>
              <a:t>TCP/IP uses two protocols to achieve this:</a:t>
            </a:r>
          </a:p>
          <a:p>
            <a:pPr marL="465138">
              <a:defRPr/>
            </a:pPr>
            <a:r>
              <a:rPr lang="en-US" sz="2000" dirty="0"/>
              <a:t>Transmission Control Protocol (TCP)</a:t>
            </a:r>
          </a:p>
          <a:p>
            <a:pPr marL="465138">
              <a:defRPr/>
            </a:pPr>
            <a:r>
              <a:rPr lang="en-US" sz="2000" dirty="0"/>
              <a:t>User Datagram Protocol (UDP)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/>
              <a:t>Primary Responsibilities of Transport Layer Protocols</a:t>
            </a:r>
          </a:p>
          <a:p>
            <a:pPr marL="465138">
              <a:defRPr/>
            </a:pPr>
            <a:r>
              <a:rPr lang="en-US" sz="2000" dirty="0">
                <a:solidFill>
                  <a:srgbClr val="002060"/>
                </a:solidFill>
              </a:rPr>
              <a:t>Tracking the individual communication </a:t>
            </a:r>
            <a:r>
              <a:rPr lang="en-US" sz="2000" dirty="0"/>
              <a:t>between applications on the source and destination hosts</a:t>
            </a:r>
          </a:p>
          <a:p>
            <a:pPr marL="465138">
              <a:defRPr/>
            </a:pPr>
            <a:r>
              <a:rPr lang="en-US" sz="2000" dirty="0">
                <a:solidFill>
                  <a:srgbClr val="002060"/>
                </a:solidFill>
              </a:rPr>
              <a:t>Segmenting data </a:t>
            </a:r>
            <a:r>
              <a:rPr lang="en-US" sz="2000" dirty="0"/>
              <a:t>for manageability and reassembling segmented data into streams of application data at the destination</a:t>
            </a:r>
          </a:p>
          <a:p>
            <a:pPr marL="465138">
              <a:defRPr/>
            </a:pPr>
            <a:r>
              <a:rPr lang="en-US" sz="2000" dirty="0">
                <a:solidFill>
                  <a:srgbClr val="002060"/>
                </a:solidFill>
              </a:rPr>
              <a:t>Identifying the proper application </a:t>
            </a:r>
            <a:r>
              <a:rPr lang="en-US" sz="2000" dirty="0"/>
              <a:t>for each communication stream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47968" t="33807" r="12988" b="12698"/>
          <a:stretch>
            <a:fillRect/>
          </a:stretch>
        </p:blipFill>
        <p:spPr bwMode="auto">
          <a:xfrm>
            <a:off x="1611313" y="1768475"/>
            <a:ext cx="6011862" cy="46323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9575" y="420688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Role of the Transport Layer (Cont.)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Conversation Multiplexing</a:t>
            </a: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7885112" cy="44354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/>
              <a:t>Segmenting the Data</a:t>
            </a:r>
          </a:p>
          <a:p>
            <a:r>
              <a:rPr lang="en-US" sz="2000" dirty="0"/>
              <a:t>Enables many different communications, from many different users, to be </a:t>
            </a:r>
            <a:r>
              <a:rPr lang="en-US" sz="2000" dirty="0">
                <a:solidFill>
                  <a:srgbClr val="002060"/>
                </a:solidFill>
              </a:rPr>
              <a:t>interleaved (multiplexed)</a:t>
            </a:r>
            <a:r>
              <a:rPr lang="en-US" sz="2000" dirty="0"/>
              <a:t> on the same network, at the same time.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Provides the means </a:t>
            </a:r>
            <a:r>
              <a:rPr lang="en-US" sz="2000" dirty="0"/>
              <a:t>to both send and receive data when running multiple applications.</a:t>
            </a:r>
          </a:p>
          <a:p>
            <a:r>
              <a:rPr lang="en-US" altLang="ja-JP" sz="2000" dirty="0">
                <a:solidFill>
                  <a:srgbClr val="002060"/>
                </a:solidFill>
                <a:ea typeface="ＭＳ Ｐゴシック" pitchFamily="34" charset="-128"/>
              </a:rPr>
              <a:t>Header</a:t>
            </a:r>
            <a:r>
              <a:rPr lang="en-US" altLang="ja-JP" sz="2000" dirty="0">
                <a:ea typeface="ＭＳ Ｐゴシック" pitchFamily="34" charset="-128"/>
              </a:rPr>
              <a:t> added</a:t>
            </a:r>
            <a:r>
              <a:rPr lang="en-US" sz="2000" dirty="0"/>
              <a:t> to each segment to identify it.</a:t>
            </a:r>
            <a:endParaRPr lang="en-US" altLang="ja-JP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859874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49071"/>
            <a:ext cx="8145462" cy="838200"/>
          </a:xfrm>
        </p:spPr>
        <p:txBody>
          <a:bodyPr/>
          <a:lstStyle/>
          <a:p>
            <a:pPr algn="ctr"/>
            <a:r>
              <a:rPr lang="en-GB" dirty="0"/>
              <a:t>Tracking the conversation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907" y="1417943"/>
            <a:ext cx="6591512" cy="465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Grp="1" noChangeArrowheads="1"/>
          </p:cNvSpPr>
          <p:nvPr>
            <p:ph idx="1"/>
          </p:nvPr>
        </p:nvSpPr>
        <p:spPr>
          <a:xfrm>
            <a:off x="640302" y="6087019"/>
            <a:ext cx="8503698" cy="103840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800" b="1" dirty="0"/>
              <a:t>The transport layer tracks each individual conversation flowing between a source application and a destination application separately.</a:t>
            </a:r>
            <a:endParaRPr lang="en-US" altLang="ja-JP" sz="18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401694"/>
            <a:ext cx="8145462" cy="683187"/>
          </a:xfrm>
        </p:spPr>
        <p:txBody>
          <a:bodyPr/>
          <a:lstStyle/>
          <a:p>
            <a:pPr algn="ctr"/>
            <a:r>
              <a:rPr lang="en-GB" dirty="0"/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6003985"/>
            <a:ext cx="7940675" cy="514081"/>
          </a:xfrm>
        </p:spPr>
        <p:txBody>
          <a:bodyPr/>
          <a:lstStyle/>
          <a:p>
            <a:pPr>
              <a:buNone/>
            </a:pPr>
            <a:r>
              <a:rPr lang="en-GB" sz="1800" b="1" dirty="0"/>
              <a:t>The transport layer divides the data into segments that are easier to manage and transport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422" y="1271231"/>
            <a:ext cx="6277341" cy="457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12451</TotalTime>
  <Pages>28</Pages>
  <Words>1365</Words>
  <Application>Microsoft Office PowerPoint</Application>
  <PresentationFormat>On-screen Show (4:3)</PresentationFormat>
  <Paragraphs>202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Wingdings</vt:lpstr>
      <vt:lpstr>PPT-TMPLT-WHT_C</vt:lpstr>
      <vt:lpstr>NetAcad-4F_PPT-WHT_060408</vt:lpstr>
      <vt:lpstr>Chapter 7: Transport Layer</vt:lpstr>
      <vt:lpstr>Chapter 7</vt:lpstr>
      <vt:lpstr>Chapter 7: Objectives</vt:lpstr>
      <vt:lpstr>7.1:  Transport Layer Protocols</vt:lpstr>
      <vt:lpstr>Transportation of Data Role of the Transport Layer</vt:lpstr>
      <vt:lpstr>PowerPoint Presentation</vt:lpstr>
      <vt:lpstr>Transportation of Data Conversation Multiplexing</vt:lpstr>
      <vt:lpstr>Tracking the conversation</vt:lpstr>
      <vt:lpstr>Segmentation</vt:lpstr>
      <vt:lpstr>Identifying the Application</vt:lpstr>
      <vt:lpstr>Transport Layer Services</vt:lpstr>
      <vt:lpstr>Transportation of Data Transport Layer Reliability</vt:lpstr>
      <vt:lpstr>Introducing TCP and UDP Introducing TCP</vt:lpstr>
      <vt:lpstr>Introducing TCP and UDP Introducing UDP</vt:lpstr>
      <vt:lpstr>Introducing TCP and UDP Separating Multiple Communications</vt:lpstr>
      <vt:lpstr>Introducing TCP and UDP TCP and UDP Port Addressing</vt:lpstr>
      <vt:lpstr>PowerPoint Presentation</vt:lpstr>
      <vt:lpstr> Introducing TCP and UDP TCP and UDP Port Addressing (Cont.)</vt:lpstr>
      <vt:lpstr> Introducing TCP and UDP TCP and UDP Port Addressing (Cont.)</vt:lpstr>
      <vt:lpstr> Introducing TCP and UDP TCP and UDP Segmentation</vt:lpstr>
      <vt:lpstr>7.2 TCP and UDP</vt:lpstr>
      <vt:lpstr> TCP Communication TCP Server Processes</vt:lpstr>
      <vt:lpstr> TCP Communication TCP Server Processes (Cont.)</vt:lpstr>
      <vt:lpstr> TCP Communication TCP Connection, Establishment and Termination</vt:lpstr>
      <vt:lpstr>Three-Way Handshake</vt:lpstr>
      <vt:lpstr>TCP Communication TCP Session Termination</vt:lpstr>
      <vt:lpstr>Reliability and Flow Control TCP Reliability – Ordered Delivery</vt:lpstr>
      <vt:lpstr>Reliability and Flow Control  Acknowledgement and Window Size</vt:lpstr>
      <vt:lpstr>Reliability and Flow Control Window Size and Acknowledgements</vt:lpstr>
      <vt:lpstr> Reliability and Flow Control TCP Flow Control – Congestion Avoidance</vt:lpstr>
      <vt:lpstr>Reliability and Flow Control TCP Reliability - Acknowledgements</vt:lpstr>
      <vt:lpstr> UDP Communication UDP Low Overhead vs. Reliability</vt:lpstr>
      <vt:lpstr> UDP Communication Datagram Reassembly</vt:lpstr>
      <vt:lpstr>  UDP Communication UDP Server and Client Processes</vt:lpstr>
      <vt:lpstr>  TCP or  UDP Applications that use TCP</vt:lpstr>
      <vt:lpstr>  TCP or  UDP Applications That Use UDP</vt:lpstr>
      <vt:lpstr>7.3  Summary</vt:lpstr>
      <vt:lpstr>Chapter 7: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Farida Chowdhury</cp:lastModifiedBy>
  <cp:revision>927</cp:revision>
  <cp:lastPrinted>1999-01-27T00:54:54Z</cp:lastPrinted>
  <dcterms:created xsi:type="dcterms:W3CDTF">2006-10-23T15:07:30Z</dcterms:created>
  <dcterms:modified xsi:type="dcterms:W3CDTF">2020-03-04T03:17:20Z</dcterms:modified>
</cp:coreProperties>
</file>